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63" r:id="rId5"/>
    <p:sldId id="262" r:id="rId6"/>
    <p:sldId id="258" r:id="rId7"/>
    <p:sldId id="261" r:id="rId8"/>
    <p:sldId id="260" r:id="rId9"/>
    <p:sldId id="265" r:id="rId10"/>
    <p:sldId id="264" r:id="rId11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4" autoAdjust="0"/>
    <p:restoredTop sz="96405"/>
  </p:normalViewPr>
  <p:slideViewPr>
    <p:cSldViewPr snapToGrid="0">
      <p:cViewPr varScale="1">
        <p:scale>
          <a:sx n="114" d="100"/>
          <a:sy n="114" d="100"/>
        </p:scale>
        <p:origin x="1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03640" y="4058280"/>
            <a:ext cx="886968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04828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364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8869680" cy="4384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1640" cy="5851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0364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8869680" cy="4384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04828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03640" y="4058280"/>
            <a:ext cx="886896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3640" y="4058280"/>
            <a:ext cx="886968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04828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50364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1640" cy="58518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364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48280" y="40582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5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48280" y="1768680"/>
            <a:ext cx="432792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03640" y="4058280"/>
            <a:ext cx="8868960" cy="209088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6429240"/>
            <a:ext cx="10079280" cy="1129320"/>
          </a:xfrm>
          <a:prstGeom prst="rect">
            <a:avLst/>
          </a:prstGeom>
        </p:spPr>
      </p:pic>
      <p:pic>
        <p:nvPicPr>
          <p:cNvPr id="5" name="Picture 6"/>
          <p:cNvPicPr/>
          <p:nvPr/>
        </p:nvPicPr>
        <p:blipFill>
          <a:blip r:embed="rId15"/>
          <a:stretch>
            <a:fillRect/>
          </a:stretch>
        </p:blipFill>
        <p:spPr>
          <a:xfrm>
            <a:off x="991800" y="2165400"/>
            <a:ext cx="8314920" cy="2766600"/>
          </a:xfrm>
          <a:prstGeom prst="rect">
            <a:avLst/>
          </a:prstGeom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28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43840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6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6429240"/>
            <a:ext cx="10079280" cy="1129320"/>
          </a:xfrm>
          <a:prstGeom prst="rect">
            <a:avLst/>
          </a:prstGeom>
        </p:spPr>
      </p:pic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1640" cy="126216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/>
              <a:t>Click to edit the title text format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8869680" cy="438444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github.com/ScottLogic/Hackathon/tree/developmen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692640" y="402120"/>
            <a:ext cx="899777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666666"/>
                </a:solidFill>
                <a:latin typeface="Steagal Light"/>
              </a:rPr>
              <a:t>The challenge… beat </a:t>
            </a:r>
            <a:r>
              <a:rPr lang="en-US" sz="4400" smtClean="0">
                <a:solidFill>
                  <a:srgbClr val="666666"/>
                </a:solidFill>
                <a:latin typeface="Steagal Light"/>
              </a:rPr>
              <a:t>the stock market!</a:t>
            </a:r>
            <a:endParaRPr/>
          </a:p>
        </p:txBody>
      </p:sp>
      <p:sp>
        <p:nvSpPr>
          <p:cNvPr id="72" name="CustomShape 2"/>
          <p:cNvSpPr/>
          <p:nvPr/>
        </p:nvSpPr>
        <p:spPr>
          <a:xfrm>
            <a:off x="692640" y="2012400"/>
            <a:ext cx="8692920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Write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an algorithm that buys and sells shares to make a profit.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28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Your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algorithm runs once every day for 12 months and is given </a:t>
            </a:r>
            <a:r>
              <a:rPr lang="en-US" sz="2800" dirty="0">
                <a:solidFill>
                  <a:srgbClr val="666666"/>
                </a:solidFill>
                <a:latin typeface="Steagal Light"/>
              </a:rPr>
              <a:t>daily share prices for a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company.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2800" dirty="0" smtClean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Each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day you must decide whether it is a good time to buy or sell shares to make the most money.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dirty="0"/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The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team with the highest </a:t>
            </a:r>
            <a:r>
              <a:rPr lang="en-US" sz="2800" dirty="0">
                <a:solidFill>
                  <a:srgbClr val="666666"/>
                </a:solidFill>
                <a:latin typeface="Steagal Light"/>
              </a:rPr>
              <a:t>total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profit wins</a:t>
            </a:r>
            <a:r>
              <a:rPr lang="en-US" sz="2800" dirty="0">
                <a:solidFill>
                  <a:srgbClr val="666666"/>
                </a:solidFill>
                <a:latin typeface="Steagal Light"/>
              </a:rPr>
              <a:t>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692640" y="402120"/>
            <a:ext cx="899777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90000"/>
              </a:lnSpc>
            </a:pPr>
            <a:r>
              <a:rPr lang="en-US" sz="4400" dirty="0" smtClean="0">
                <a:solidFill>
                  <a:srgbClr val="666666"/>
                </a:solidFill>
                <a:latin typeface="Steagal Light"/>
              </a:rPr>
              <a:t>What are shares?</a:t>
            </a:r>
            <a:endParaRPr dirty="0"/>
          </a:p>
        </p:txBody>
      </p:sp>
      <p:sp>
        <p:nvSpPr>
          <p:cNvPr id="72" name="CustomShape 2"/>
          <p:cNvSpPr/>
          <p:nvPr/>
        </p:nvSpPr>
        <p:spPr>
          <a:xfrm>
            <a:off x="606017" y="2012400"/>
            <a:ext cx="3887924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Each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share represents ownership of a company and has a price.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28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Everyday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a share has a high, low, open and close price for that day.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28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6480" t="12589" r="10322"/>
          <a:stretch/>
        </p:blipFill>
        <p:spPr>
          <a:xfrm>
            <a:off x="4304370" y="1862279"/>
            <a:ext cx="5389709" cy="369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99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726094" y="201371"/>
            <a:ext cx="899777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dirty="0" smtClean="0">
                <a:solidFill>
                  <a:srgbClr val="666666"/>
                </a:solidFill>
                <a:latin typeface="Steagal Light"/>
              </a:rPr>
              <a:t>How do I buy/sell shares?</a:t>
            </a:r>
            <a:endParaRPr dirty="0"/>
          </a:p>
        </p:txBody>
      </p:sp>
      <p:sp>
        <p:nvSpPr>
          <p:cNvPr id="72" name="CustomShape 2"/>
          <p:cNvSpPr/>
          <p:nvPr/>
        </p:nvSpPr>
        <p:spPr>
          <a:xfrm>
            <a:off x="289933" y="1661530"/>
            <a:ext cx="9623502" cy="4661209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Everything </a:t>
            </a:r>
            <a:r>
              <a:rPr lang="en-US" sz="3200" dirty="0">
                <a:solidFill>
                  <a:srgbClr val="666666"/>
                </a:solidFill>
                <a:latin typeface="Steagal Light"/>
              </a:rPr>
              <a:t>you need is inside 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two classes:</a:t>
            </a:r>
          </a:p>
          <a:p>
            <a:pPr lvl="1">
              <a:lnSpc>
                <a:spcPct val="9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</a:t>
            </a:r>
            <a:r>
              <a:rPr lang="en-US" sz="3200" dirty="0" err="1" smtClean="0">
                <a:solidFill>
                  <a:srgbClr val="666666"/>
                </a:solidFill>
                <a:latin typeface="Steagal Light"/>
              </a:rPr>
              <a:t>TradeManager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: </a:t>
            </a:r>
          </a:p>
          <a:p>
            <a:pPr marL="1371600" lvl="2" indent="-457200">
              <a:lnSpc>
                <a:spcPct val="90000"/>
              </a:lnSpc>
              <a:buFont typeface="Courier New" charset="0"/>
              <a:buChar char="o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list </a:t>
            </a:r>
            <a:r>
              <a:rPr lang="en-US" sz="3200" dirty="0">
                <a:solidFill>
                  <a:srgbClr val="666666"/>
                </a:solidFill>
                <a:latin typeface="Steagal Light"/>
              </a:rPr>
              <a:t>of methods that can buy or sell shares</a:t>
            </a:r>
            <a:endParaRPr lang="en-US" sz="3200" dirty="0" smtClean="0">
              <a:solidFill>
                <a:srgbClr val="666666"/>
              </a:solidFill>
              <a:latin typeface="Steagal Light"/>
            </a:endParaRPr>
          </a:p>
          <a:p>
            <a:pPr lvl="1">
              <a:lnSpc>
                <a:spcPct val="9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</a:t>
            </a:r>
            <a:r>
              <a:rPr lang="en-US" sz="3200" dirty="0" err="1" smtClean="0">
                <a:solidFill>
                  <a:srgbClr val="666666"/>
                </a:solidFill>
                <a:latin typeface="Steagal Light"/>
              </a:rPr>
              <a:t>DailyInput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:</a:t>
            </a:r>
          </a:p>
          <a:p>
            <a:pPr marL="1371600" lvl="2" indent="-457200">
              <a:lnSpc>
                <a:spcPct val="90000"/>
              </a:lnSpc>
              <a:buFont typeface="Courier New" charset="0"/>
              <a:buChar char="o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list of method that gets the share prices.</a:t>
            </a:r>
            <a:endParaRPr lang="en-US" sz="3200" dirty="0">
              <a:solidFill>
                <a:srgbClr val="666666"/>
              </a:solidFill>
              <a:latin typeface="Steagal Light"/>
            </a:endParaRPr>
          </a:p>
          <a:p>
            <a:pPr lvl="2">
              <a:lnSpc>
                <a:spcPct val="90000"/>
              </a:lnSpc>
            </a:pPr>
            <a:endParaRPr lang="en-US" sz="3200" dirty="0" smtClean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When </a:t>
            </a:r>
            <a:r>
              <a:rPr lang="en-US" sz="3200" dirty="0">
                <a:solidFill>
                  <a:srgbClr val="666666"/>
                </a:solidFill>
                <a:latin typeface="Steagal Light"/>
              </a:rPr>
              <a:t>you decide to buy or sell shares we make the sale or purchase using the close 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price from that day.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32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Each 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time your algorithm runs it starts off with £10,000.</a:t>
            </a:r>
            <a:endParaRPr lang="en-US" sz="3200" dirty="0"/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US" sz="32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78272953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692640" y="402120"/>
            <a:ext cx="869292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90000"/>
              </a:lnSpc>
            </a:pPr>
            <a:r>
              <a:rPr lang="en-US" sz="4400" dirty="0">
                <a:solidFill>
                  <a:srgbClr val="666666"/>
                </a:solidFill>
                <a:latin typeface="Steagal Light"/>
              </a:rPr>
              <a:t>Instructions</a:t>
            </a:r>
            <a:endParaRPr dirty="0"/>
          </a:p>
        </p:txBody>
      </p:sp>
      <p:sp>
        <p:nvSpPr>
          <p:cNvPr id="74" name="CustomShape 2"/>
          <p:cNvSpPr/>
          <p:nvPr/>
        </p:nvSpPr>
        <p:spPr>
          <a:xfrm>
            <a:off x="310896" y="2012400"/>
            <a:ext cx="9669024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666666"/>
                </a:solidFill>
                <a:latin typeface="Steagal Light"/>
              </a:rPr>
              <a:t>Install from instructions 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on our </a:t>
            </a:r>
            <a:r>
              <a:rPr lang="en-US" sz="2800" dirty="0" err="1" smtClean="0">
                <a:solidFill>
                  <a:srgbClr val="666666"/>
                </a:solidFill>
                <a:latin typeface="Steagal Light"/>
              </a:rPr>
              <a:t>github</a:t>
            </a: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page: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olidFill>
                  <a:srgbClr val="666666"/>
                </a:solidFill>
                <a:latin typeface="Steagal Light"/>
              </a:rPr>
              <a:t> </a:t>
            </a:r>
            <a:endParaRPr dirty="0"/>
          </a:p>
          <a:p>
            <a:pPr>
              <a:lnSpc>
                <a:spcPct val="90000"/>
              </a:lnSpc>
            </a:pPr>
            <a:endParaRPr dirty="0"/>
          </a:p>
          <a:p>
            <a:pPr>
              <a:lnSpc>
                <a:spcPct val="90000"/>
              </a:lnSpc>
            </a:pPr>
            <a:r>
              <a:rPr lang="en-US" sz="2800" dirty="0">
                <a:hlinkClick r:id="rId2"/>
              </a:rPr>
              <a:t>https://</a:t>
            </a:r>
            <a:r>
              <a:rPr lang="en-US" sz="2800" dirty="0" err="1">
                <a:hlinkClick r:id="rId2"/>
              </a:rPr>
              <a:t>github.com</a:t>
            </a:r>
            <a:r>
              <a:rPr lang="en-US" sz="2800" dirty="0">
                <a:hlinkClick r:id="rId2"/>
              </a:rPr>
              <a:t>/</a:t>
            </a:r>
            <a:r>
              <a:rPr lang="en-US" sz="2800" dirty="0" err="1">
                <a:hlinkClick r:id="rId2"/>
              </a:rPr>
              <a:t>ScottLogic</a:t>
            </a:r>
            <a:r>
              <a:rPr lang="en-US" sz="2800" dirty="0">
                <a:hlinkClick r:id="rId2"/>
              </a:rPr>
              <a:t>/</a:t>
            </a:r>
            <a:r>
              <a:rPr lang="en-US" sz="2800" dirty="0" err="1">
                <a:hlinkClick r:id="rId2"/>
              </a:rPr>
              <a:t>Hackathon</a:t>
            </a:r>
            <a:r>
              <a:rPr lang="en-US" sz="2800" dirty="0">
                <a:hlinkClick r:id="rId2"/>
              </a:rPr>
              <a:t>/tree/development</a:t>
            </a:r>
            <a:endParaRPr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365760" y="402120"/>
            <a:ext cx="9336024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90000"/>
              </a:lnSpc>
            </a:pPr>
            <a:r>
              <a:rPr lang="en-US" sz="4400" dirty="0" smtClean="0">
                <a:solidFill>
                  <a:srgbClr val="666666"/>
                </a:solidFill>
                <a:latin typeface="Steagal Light"/>
              </a:rPr>
              <a:t>How do we find out our results?</a:t>
            </a:r>
            <a:endParaRPr dirty="0"/>
          </a:p>
        </p:txBody>
      </p:sp>
      <p:sp>
        <p:nvSpPr>
          <p:cNvPr id="6" name="CustomShape 2"/>
          <p:cNvSpPr/>
          <p:nvPr/>
        </p:nvSpPr>
        <p:spPr>
          <a:xfrm>
            <a:off x="692640" y="2012400"/>
            <a:ext cx="8692920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GB" sz="3200" dirty="0">
                <a:solidFill>
                  <a:srgbClr val="666666"/>
                </a:solidFill>
                <a:latin typeface="Steagal Light"/>
              </a:rPr>
              <a:t> </a:t>
            </a:r>
            <a:r>
              <a:rPr lang="en-GB" sz="3200" dirty="0" smtClean="0">
                <a:solidFill>
                  <a:srgbClr val="666666"/>
                </a:solidFill>
                <a:latin typeface="Steagal Light"/>
              </a:rPr>
              <a:t>Console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GB" sz="3200" dirty="0">
              <a:solidFill>
                <a:srgbClr val="666666"/>
              </a:solidFill>
              <a:latin typeface="Steagal Light"/>
            </a:endParaRP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GB" sz="3200" dirty="0" smtClean="0">
                <a:solidFill>
                  <a:srgbClr val="666666"/>
                </a:solidFill>
                <a:latin typeface="Steagal Light"/>
              </a:rPr>
              <a:t> Graph located in output/</a:t>
            </a:r>
            <a:r>
              <a:rPr lang="en-GB" sz="3200" dirty="0" err="1">
                <a:solidFill>
                  <a:srgbClr val="666666"/>
                </a:solidFill>
                <a:latin typeface="Steagal Light"/>
              </a:rPr>
              <a:t>h</a:t>
            </a:r>
            <a:r>
              <a:rPr lang="en-GB" sz="3200" dirty="0" err="1" smtClean="0">
                <a:solidFill>
                  <a:srgbClr val="666666"/>
                </a:solidFill>
                <a:latin typeface="Steagal Light"/>
              </a:rPr>
              <a:t>ackathon.html</a:t>
            </a:r>
            <a:r>
              <a:rPr lang="en-GB" sz="3200" dirty="0" smtClean="0">
                <a:solidFill>
                  <a:srgbClr val="666666"/>
                </a:solidFill>
                <a:latin typeface="Steagal Light"/>
              </a:rPr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endParaRPr lang="en-GB" sz="3200" dirty="0">
              <a:solidFill>
                <a:srgbClr val="666666"/>
              </a:solidFill>
              <a:latin typeface="Steagal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690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92640" y="402120"/>
            <a:ext cx="869292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dirty="0">
                <a:solidFill>
                  <a:srgbClr val="666666"/>
                </a:solidFill>
                <a:latin typeface="Steagal Light"/>
              </a:rPr>
              <a:t>Submitting your solution</a:t>
            </a:r>
            <a:endParaRPr dirty="0"/>
          </a:p>
        </p:txBody>
      </p:sp>
      <p:sp>
        <p:nvSpPr>
          <p:cNvPr id="79" name="CustomShape 2"/>
          <p:cNvSpPr/>
          <p:nvPr/>
        </p:nvSpPr>
        <p:spPr>
          <a:xfrm>
            <a:off x="692640" y="2012400"/>
            <a:ext cx="8692920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3200" dirty="0">
                <a:solidFill>
                  <a:srgbClr val="666666"/>
                </a:solidFill>
                <a:latin typeface="Steagal Light"/>
              </a:rPr>
              <a:t>Email 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your output </a:t>
            </a:r>
            <a:r>
              <a:rPr lang="en-US" sz="3200" dirty="0" err="1">
                <a:solidFill>
                  <a:srgbClr val="666666"/>
                </a:solidFill>
                <a:latin typeface="Steagal Light"/>
              </a:rPr>
              <a:t>h</a:t>
            </a:r>
            <a:r>
              <a:rPr lang="en-US" sz="3200" dirty="0" err="1" smtClean="0">
                <a:solidFill>
                  <a:srgbClr val="666666"/>
                </a:solidFill>
                <a:latin typeface="Steagal Light"/>
              </a:rPr>
              <a:t>ackathon.html</a:t>
            </a:r>
            <a:r>
              <a:rPr lang="en-US" sz="3200" dirty="0" smtClean="0">
                <a:solidFill>
                  <a:srgbClr val="666666"/>
                </a:solidFill>
                <a:latin typeface="Steagal Light"/>
              </a:rPr>
              <a:t> to: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>
                <a:solidFill>
                  <a:srgbClr val="666666"/>
                </a:solidFill>
                <a:latin typeface="Steagal Light"/>
              </a:rPr>
              <a:t>	</a:t>
            </a:r>
          </a:p>
          <a:p>
            <a:pPr lvl="1">
              <a:lnSpc>
                <a:spcPct val="90000"/>
              </a:lnSpc>
            </a:pPr>
            <a:endParaRPr lang="en-US" sz="2400" dirty="0">
              <a:solidFill>
                <a:srgbClr val="666666"/>
              </a:solidFill>
              <a:latin typeface="Steagal Light"/>
            </a:endParaRPr>
          </a:p>
          <a:p>
            <a:pPr lvl="1">
              <a:lnSpc>
                <a:spcPct val="90000"/>
              </a:lnSpc>
            </a:pPr>
            <a:endParaRPr lang="en-US" sz="2400" dirty="0" smtClean="0">
              <a:solidFill>
                <a:srgbClr val="666666"/>
              </a:solidFill>
              <a:latin typeface="Steagal Light"/>
            </a:endParaRPr>
          </a:p>
          <a:p>
            <a:pPr lvl="1">
              <a:lnSpc>
                <a:spcPct val="90000"/>
              </a:lnSpc>
            </a:pPr>
            <a:r>
              <a:rPr lang="en-US" sz="4400" dirty="0" err="1" smtClean="0">
                <a:solidFill>
                  <a:srgbClr val="666666"/>
                </a:solidFill>
                <a:latin typeface="Steagal Light"/>
              </a:rPr>
              <a:t>apolkinghorn@scottlogic.co.uk</a:t>
            </a:r>
            <a:endParaRPr lang="en-US" sz="4400" dirty="0" smtClean="0">
              <a:solidFill>
                <a:srgbClr val="666666"/>
              </a:solidFill>
              <a:latin typeface="Steagal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92945" y="290608"/>
            <a:ext cx="8692920" cy="146016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90000"/>
              </a:lnSpc>
            </a:pPr>
            <a:r>
              <a:rPr lang="en-US" sz="4400" dirty="0" smtClean="0">
                <a:solidFill>
                  <a:srgbClr val="666666"/>
                </a:solidFill>
                <a:latin typeface="Steagal Light"/>
              </a:rPr>
              <a:t>To finish</a:t>
            </a:r>
            <a:r>
              <a:rPr lang="is-IS" sz="4400" dirty="0" smtClean="0">
                <a:solidFill>
                  <a:srgbClr val="666666"/>
                </a:solidFill>
                <a:latin typeface="Steagal Light"/>
              </a:rPr>
              <a:t>…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40" y="1750768"/>
            <a:ext cx="4025737" cy="2508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405" y="3334214"/>
            <a:ext cx="4346155" cy="271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5577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692640" y="402120"/>
            <a:ext cx="8692920" cy="5523192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>
              <a:lnSpc>
                <a:spcPct val="90000"/>
              </a:lnSpc>
            </a:pPr>
            <a:r>
              <a:rPr lang="en-US" sz="6000" dirty="0" smtClean="0">
                <a:solidFill>
                  <a:srgbClr val="666666"/>
                </a:solidFill>
                <a:latin typeface="Steagal Light"/>
              </a:rPr>
              <a:t>Any questions?</a:t>
            </a:r>
            <a:endParaRPr sz="2800" dirty="0"/>
          </a:p>
        </p:txBody>
      </p:sp>
      <p:sp>
        <p:nvSpPr>
          <p:cNvPr id="79" name="CustomShape 2"/>
          <p:cNvSpPr/>
          <p:nvPr/>
        </p:nvSpPr>
        <p:spPr>
          <a:xfrm>
            <a:off x="692640" y="2012400"/>
            <a:ext cx="8692920" cy="41796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0000"/>
              </a:lnSpc>
              <a:buFont typeface="Arial"/>
              <a:buChar char="•"/>
            </a:pPr>
            <a:endParaRPr lang="en-US" sz="2800" dirty="0" smtClean="0">
              <a:solidFill>
                <a:srgbClr val="666666"/>
              </a:solidFill>
              <a:latin typeface="Steagal Light"/>
            </a:endParaRPr>
          </a:p>
        </p:txBody>
      </p:sp>
    </p:spTree>
    <p:extLst>
      <p:ext uri="{BB962C8B-B14F-4D97-AF65-F5344CB8AC3E}">
        <p14:creationId xmlns:p14="http://schemas.microsoft.com/office/powerpoint/2010/main" val="115274683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229</Words>
  <Application>Microsoft Macintosh PowerPoint</Application>
  <PresentationFormat>Custom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Courier New</vt:lpstr>
      <vt:lpstr>DejaVu Sans</vt:lpstr>
      <vt:lpstr>StarSymbol</vt:lpstr>
      <vt:lpstr>Steagal Light</vt:lpstr>
      <vt:lpstr>Arial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Kelly</dc:creator>
  <cp:lastModifiedBy>Microsoft Office User</cp:lastModifiedBy>
  <cp:revision>16</cp:revision>
  <dcterms:modified xsi:type="dcterms:W3CDTF">2015-11-12T16:29:41Z</dcterms:modified>
</cp:coreProperties>
</file>